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52.xml" ContentType="application/vnd.openxmlformats-officedocument.presentationml.slide+xml"/>
  <Override PartName="/ppt/slides/slide51.xml" ContentType="application/vnd.openxmlformats-officedocument.presentationml.slide+xml"/>
  <Override PartName="/ppt/slides/slide50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76.xml" ContentType="application/vnd.openxmlformats-officedocument.presentationml.slide+xml"/>
  <Override PartName="/ppt/slides/slide75.xml" ContentType="application/vnd.openxmlformats-officedocument.presentationml.slide+xml"/>
  <Override PartName="/ppt/slides/slide7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39.xml" ContentType="application/vnd.openxmlformats-officedocument.presentationml.slide+xml"/>
  <Override PartName="/ppt/slides/slide45.xml" ContentType="application/vnd.openxmlformats-officedocument.presentationml.slide+xml"/>
  <Override PartName="/ppt/slides/slide37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3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1.xml" ContentType="application/vnd.openxmlformats-officedocument.presentationml.slide+xml"/>
  <Override PartName="/ppt/slides/slide9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1.xml" ContentType="application/vnd.openxmlformats-officedocument.presentationml.slide+xml"/>
  <Override PartName="/ppt/slides/slide22.xml" ContentType="application/vnd.openxmlformats-officedocument.presentationml.slide+xml"/>
  <Override PartName="/ppt/slides/slide29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0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3"/>
  </p:notesMasterIdLst>
  <p:sldIdLst>
    <p:sldId id="256" r:id="rId2"/>
    <p:sldId id="359" r:id="rId3"/>
    <p:sldId id="257" r:id="rId4"/>
    <p:sldId id="360" r:id="rId5"/>
    <p:sldId id="258" r:id="rId6"/>
    <p:sldId id="259" r:id="rId7"/>
    <p:sldId id="260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7" r:id="rId21"/>
    <p:sldId id="278" r:id="rId22"/>
    <p:sldId id="279" r:id="rId23"/>
    <p:sldId id="281" r:id="rId24"/>
    <p:sldId id="282" r:id="rId25"/>
    <p:sldId id="283" r:id="rId26"/>
    <p:sldId id="284" r:id="rId27"/>
    <p:sldId id="285" r:id="rId28"/>
    <p:sldId id="363" r:id="rId29"/>
    <p:sldId id="364" r:id="rId30"/>
    <p:sldId id="286" r:id="rId31"/>
    <p:sldId id="365" r:id="rId32"/>
    <p:sldId id="287" r:id="rId33"/>
    <p:sldId id="289" r:id="rId34"/>
    <p:sldId id="292" r:id="rId35"/>
    <p:sldId id="290" r:id="rId36"/>
    <p:sldId id="293" r:id="rId37"/>
    <p:sldId id="294" r:id="rId38"/>
    <p:sldId id="295" r:id="rId39"/>
    <p:sldId id="296" r:id="rId40"/>
    <p:sldId id="297" r:id="rId41"/>
    <p:sldId id="299" r:id="rId42"/>
    <p:sldId id="298" r:id="rId43"/>
    <p:sldId id="301" r:id="rId44"/>
    <p:sldId id="302" r:id="rId45"/>
    <p:sldId id="303" r:id="rId46"/>
    <p:sldId id="305" r:id="rId47"/>
    <p:sldId id="306" r:id="rId48"/>
    <p:sldId id="307" r:id="rId49"/>
    <p:sldId id="309" r:id="rId50"/>
    <p:sldId id="310" r:id="rId51"/>
    <p:sldId id="312" r:id="rId52"/>
    <p:sldId id="313" r:id="rId53"/>
    <p:sldId id="314" r:id="rId54"/>
    <p:sldId id="315" r:id="rId55"/>
    <p:sldId id="317" r:id="rId56"/>
    <p:sldId id="318" r:id="rId57"/>
    <p:sldId id="319" r:id="rId58"/>
    <p:sldId id="366" r:id="rId59"/>
    <p:sldId id="320" r:id="rId60"/>
    <p:sldId id="321" r:id="rId61"/>
    <p:sldId id="322" r:id="rId62"/>
    <p:sldId id="324" r:id="rId63"/>
    <p:sldId id="325" r:id="rId64"/>
    <p:sldId id="329" r:id="rId65"/>
    <p:sldId id="331" r:id="rId66"/>
    <p:sldId id="332" r:id="rId67"/>
    <p:sldId id="335" r:id="rId68"/>
    <p:sldId id="336" r:id="rId69"/>
    <p:sldId id="337" r:id="rId70"/>
    <p:sldId id="338" r:id="rId71"/>
    <p:sldId id="339" r:id="rId72"/>
    <p:sldId id="341" r:id="rId73"/>
    <p:sldId id="342" r:id="rId74"/>
    <p:sldId id="343" r:id="rId75"/>
    <p:sldId id="352" r:id="rId76"/>
    <p:sldId id="345" r:id="rId77"/>
    <p:sldId id="346" r:id="rId78"/>
    <p:sldId id="349" r:id="rId79"/>
    <p:sldId id="347" r:id="rId80"/>
    <p:sldId id="348" r:id="rId81"/>
    <p:sldId id="367" r:id="rId82"/>
  </p:sldIdLst>
  <p:sldSz cx="9144000" cy="6858000" type="screen4x3"/>
  <p:notesSz cx="6858000" cy="9144000"/>
  <p:photoAlbum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36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89" Type="http://schemas.openxmlformats.org/officeDocument/2006/relationships/customXml" Target="../customXml/item2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88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0C313-47C9-4114-9F7A-09A46AA293B8}" type="datetimeFigureOut">
              <a:rPr lang="cs-CZ" smtClean="0"/>
              <a:pPr/>
              <a:t>2.6.2023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65138-1352-48FA-A4EF-EB319BEF161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65138-1352-48FA-A4EF-EB319BEF161F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B7A6-69C0-43F8-9AA6-AF79E8C398A2}" type="datetimeFigureOut">
              <a:rPr lang="cs-CZ" smtClean="0"/>
              <a:pPr/>
              <a:t>2.6.2023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84C-2762-40E5-847D-124B762FDF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B7A6-69C0-43F8-9AA6-AF79E8C398A2}" type="datetimeFigureOut">
              <a:rPr lang="cs-CZ" smtClean="0"/>
              <a:pPr/>
              <a:t>2.6.2023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84C-2762-40E5-847D-124B762FDF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B7A6-69C0-43F8-9AA6-AF79E8C398A2}" type="datetimeFigureOut">
              <a:rPr lang="cs-CZ" smtClean="0"/>
              <a:pPr/>
              <a:t>2.6.2023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84C-2762-40E5-847D-124B762FDF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B7A6-69C0-43F8-9AA6-AF79E8C398A2}" type="datetimeFigureOut">
              <a:rPr lang="cs-CZ" smtClean="0"/>
              <a:pPr/>
              <a:t>2.6.2023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84C-2762-40E5-847D-124B762FDF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B7A6-69C0-43F8-9AA6-AF79E8C398A2}" type="datetimeFigureOut">
              <a:rPr lang="cs-CZ" smtClean="0"/>
              <a:pPr/>
              <a:t>2.6.2023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84C-2762-40E5-847D-124B762FDF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B7A6-69C0-43F8-9AA6-AF79E8C398A2}" type="datetimeFigureOut">
              <a:rPr lang="cs-CZ" smtClean="0"/>
              <a:pPr/>
              <a:t>2.6.2023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84C-2762-40E5-847D-124B762FDF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B7A6-69C0-43F8-9AA6-AF79E8C398A2}" type="datetimeFigureOut">
              <a:rPr lang="cs-CZ" smtClean="0"/>
              <a:pPr/>
              <a:t>2.6.2023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84C-2762-40E5-847D-124B762FDF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B7A6-69C0-43F8-9AA6-AF79E8C398A2}" type="datetimeFigureOut">
              <a:rPr lang="cs-CZ" smtClean="0"/>
              <a:pPr/>
              <a:t>2.6.2023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84C-2762-40E5-847D-124B762FDF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B7A6-69C0-43F8-9AA6-AF79E8C398A2}" type="datetimeFigureOut">
              <a:rPr lang="cs-CZ" smtClean="0"/>
              <a:pPr/>
              <a:t>2.6.2023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84C-2762-40E5-847D-124B762FDF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B7A6-69C0-43F8-9AA6-AF79E8C398A2}" type="datetimeFigureOut">
              <a:rPr lang="cs-CZ" smtClean="0"/>
              <a:pPr/>
              <a:t>2.6.2023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84C-2762-40E5-847D-124B762FDF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B7A6-69C0-43F8-9AA6-AF79E8C398A2}" type="datetimeFigureOut">
              <a:rPr lang="cs-CZ" smtClean="0"/>
              <a:pPr/>
              <a:t>2.6.2023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84C-2762-40E5-847D-124B762FDF8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EB7A6-69C0-43F8-9AA6-AF79E8C398A2}" type="datetimeFigureOut">
              <a:rPr lang="cs-CZ" smtClean="0"/>
              <a:pPr/>
              <a:t>2.6.2023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E084C-2762-40E5-847D-124B762FDF8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IMG_20230531_141130.jpg"/>
          <p:cNvPicPr>
            <a:picLocks noGrp="1" noChangeAspect="1"/>
          </p:cNvPicPr>
          <p:nvPr isPhoto="1"/>
        </p:nvPicPr>
        <p:blipFill>
          <a:blip r:embed="rId3" cstate="screen">
            <a:lum/>
          </a:blip>
          <a:stretch>
            <a:fillRect/>
          </a:stretch>
        </p:blipFill>
        <p:spPr>
          <a:xfrm>
            <a:off x="467544" y="404664"/>
            <a:ext cx="8352928" cy="46985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TextovéPole 7"/>
          <p:cNvSpPr txBox="1"/>
          <p:nvPr/>
        </p:nvSpPr>
        <p:spPr>
          <a:xfrm>
            <a:off x="3275856" y="530120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smtClean="0"/>
              <a:t>13. Vycházka s TIC Kdyně</a:t>
            </a:r>
            <a:endParaRPr lang="cs-CZ" b="1"/>
          </a:p>
        </p:txBody>
      </p:sp>
      <p:sp>
        <p:nvSpPr>
          <p:cNvPr id="9" name="Obdélník 8"/>
          <p:cNvSpPr/>
          <p:nvPr/>
        </p:nvSpPr>
        <p:spPr>
          <a:xfrm>
            <a:off x="395536" y="5517232"/>
            <a:ext cx="84969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b="1" cap="none" spc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Všeruby - Myslív</a:t>
            </a:r>
            <a:endParaRPr lang="cs-CZ" sz="5400" b="1" cap="none" spc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467544" y="6381328"/>
            <a:ext cx="892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Foto: Slávek Bauer, Karel Fiala                     30.5.2023                      Zpracoval: Karel Fiala                 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24923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25426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0" y="6237312"/>
            <a:ext cx="896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Tady jdeme oblíbeným místem houbařů. Náš průvodce se zde procházel včera, ale mic nenašel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25825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30131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2987824" y="623731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Jdeme kolem hájovny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30206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31129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251520" y="6165304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Zde nám průvodce vyprávěl o místních bobrech. Během měsíce si zde na místním potoce vystavělli hráz. Voda se rozlila do okolních polí. Plavali v ní i kapři. Hráz se musela odstranit.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31748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467544" y="6309320"/>
            <a:ext cx="8496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smtClean="0"/>
              <a:t>Vycházíme z lesa. Před námi  všerubská slepičárna, na obzoru   v Německu pásmo Hohen Bogenu </a:t>
            </a:r>
            <a:endParaRPr lang="cs-CZ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32538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33717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796925"/>
            <a:ext cx="9144000" cy="5262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33940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043608" y="908720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smtClean="0"/>
              <a:t>ÚVODEM:</a:t>
            </a:r>
            <a:endParaRPr lang="cs-CZ" sz="2400" b="1"/>
          </a:p>
        </p:txBody>
      </p:sp>
      <p:sp>
        <p:nvSpPr>
          <p:cNvPr id="4" name="TextovéPole 3"/>
          <p:cNvSpPr txBox="1"/>
          <p:nvPr/>
        </p:nvSpPr>
        <p:spPr>
          <a:xfrm>
            <a:off x="1115616" y="1772816"/>
            <a:ext cx="73448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13. Vycházka s TIC Kdyně: Všeruby – Myslív. 30.5.2023</a:t>
            </a:r>
          </a:p>
          <a:p>
            <a:endParaRPr lang="cs-CZ"/>
          </a:p>
          <a:p>
            <a:pPr>
              <a:buFont typeface="Wingdings" pitchFamily="2" charset="2"/>
              <a:buChar char="§"/>
            </a:pPr>
            <a:r>
              <a:rPr lang="cs-CZ" smtClean="0"/>
              <a:t>   Odjezd ze Kdyně autobusem ve 12:11 na Štítovky, přes Kout na Šumavě,</a:t>
            </a:r>
          </a:p>
          <a:p>
            <a:r>
              <a:rPr lang="cs-CZ"/>
              <a:t> </a:t>
            </a:r>
            <a:r>
              <a:rPr lang="cs-CZ" smtClean="0"/>
              <a:t>    Mrákov , Klíčov.  </a:t>
            </a:r>
          </a:p>
          <a:p>
            <a:endParaRPr lang="cs-CZ"/>
          </a:p>
          <a:p>
            <a:pPr>
              <a:buFont typeface="Wingdings" pitchFamily="2" charset="2"/>
              <a:buChar char="§"/>
            </a:pPr>
            <a:r>
              <a:rPr lang="cs-CZ" smtClean="0"/>
              <a:t>   Půjdeme po modré turistické značce, dále k bývalé obci Myslív, </a:t>
            </a:r>
          </a:p>
          <a:p>
            <a:r>
              <a:rPr lang="cs-CZ"/>
              <a:t> </a:t>
            </a:r>
            <a:r>
              <a:rPr lang="cs-CZ" smtClean="0"/>
              <a:t>    kolem myslíveckého rybníku do Všerub. Délka trasy 6,5 km.</a:t>
            </a:r>
          </a:p>
          <a:p>
            <a:endParaRPr lang="cs-CZ"/>
          </a:p>
          <a:p>
            <a:pPr>
              <a:buFont typeface="Wingdings" pitchFamily="2" charset="2"/>
              <a:buChar char="§"/>
            </a:pPr>
            <a:r>
              <a:rPr lang="cs-CZ" smtClean="0"/>
              <a:t>   Odjezd autobusem ze Všerub v 15:15.</a:t>
            </a:r>
          </a:p>
          <a:p>
            <a:pPr>
              <a:buFont typeface="Wingdings" pitchFamily="2" charset="2"/>
              <a:buChar char="§"/>
            </a:pPr>
            <a:endParaRPr lang="cs-CZ"/>
          </a:p>
          <a:p>
            <a:pPr>
              <a:buFont typeface="Wingdings" pitchFamily="2" charset="2"/>
              <a:buChar char="§"/>
            </a:pPr>
            <a:r>
              <a:rPr lang="cs-CZ" smtClean="0"/>
              <a:t>    Vedoucí: Jirka Hanuš.</a:t>
            </a:r>
          </a:p>
          <a:p>
            <a:pPr>
              <a:buFont typeface="Wingdings" pitchFamily="2" charset="2"/>
              <a:buChar char="§"/>
            </a:pPr>
            <a:endParaRPr lang="cs-CZ"/>
          </a:p>
          <a:p>
            <a:pPr>
              <a:buFont typeface="Wingdings" pitchFamily="2" charset="2"/>
              <a:buChar char="§"/>
            </a:pPr>
            <a:r>
              <a:rPr lang="cs-CZ" smtClean="0"/>
              <a:t>    Počet účastníků: 18</a:t>
            </a:r>
          </a:p>
          <a:p>
            <a:pPr>
              <a:buFont typeface="Wingdings" pitchFamily="2" charset="2"/>
              <a:buChar char="§"/>
            </a:pPr>
            <a:endParaRPr lang="cs-CZ"/>
          </a:p>
          <a:p>
            <a:pPr>
              <a:buFont typeface="Wingdings" pitchFamily="2" charset="2"/>
              <a:buChar char="§"/>
            </a:pPr>
            <a:endParaRPr lang="cs-CZ" smtClean="0"/>
          </a:p>
          <a:p>
            <a:pPr>
              <a:buFont typeface="Wingdings" pitchFamily="2" charset="2"/>
              <a:buChar char="§"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34054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34318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34451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 flipH="1">
            <a:off x="2051720" y="6237312"/>
            <a:ext cx="7443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Přecházíme silnici Všeruby – Maxov – Česká Kubice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34553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1475656" y="6211669"/>
            <a:ext cx="6300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Za silnicí je všerubský kravín, zemědělské farmy Karla Macána.</a:t>
            </a:r>
          </a:p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34643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34843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3959424" y="6237312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Stáje pro krávy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35137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0900"/>
            <a:ext cx="9144000" cy="515461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179512" y="63093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Ta zelená koule je bioplynová stanice pro výrobu bioplynu, která zpracovává  odpady z kravína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35235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1250674.jpe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859536"/>
            <a:ext cx="9144000" cy="5138928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187624" y="6237312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mtClean="0"/>
              <a:t>Přicházíme k zaniklé obci Myslív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1250676.jpe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27584" y="0"/>
            <a:ext cx="3854196" cy="68580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004048" y="332656"/>
            <a:ext cx="388843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smtClean="0"/>
              <a:t>Myslív.</a:t>
            </a:r>
            <a:r>
              <a:rPr lang="cs-CZ" sz="1600" smtClean="0"/>
              <a:t>  </a:t>
            </a:r>
            <a:br>
              <a:rPr lang="cs-CZ" sz="1600" smtClean="0"/>
            </a:br>
            <a:r>
              <a:rPr lang="cs-CZ" sz="1600" smtClean="0"/>
              <a:t>Ves vznikla nejspíše v 16. století. První písemná zmínka pochází z roku 1577. Jako </a:t>
            </a:r>
            <a:r>
              <a:rPr lang="cs-CZ" sz="1600" i="1" smtClean="0"/>
              <a:t>Myslivo</a:t>
            </a:r>
            <a:r>
              <a:rPr lang="cs-CZ" sz="1600" smtClean="0"/>
              <a:t> je pak uváděna poprvé v roce 1579.</a:t>
            </a:r>
          </a:p>
          <a:p>
            <a:r>
              <a:rPr lang="cs-CZ" sz="1600" smtClean="0"/>
              <a:t>V okolí obce postupně fungovaly dvě sklárny– starší vznikla na konci 17. století, novější pak kolem poloviny 18. století v blízkém Kostelišti (</a:t>
            </a:r>
            <a:r>
              <a:rPr lang="cs-CZ" sz="1600" i="1" smtClean="0"/>
              <a:t>Johanniskirchl</a:t>
            </a:r>
            <a:r>
              <a:rPr lang="cs-CZ" sz="1600" smtClean="0"/>
              <a:t>). V 18. století též v Myslívu stál mlýn o dvou kolech a kovárna. Tou dobou bylo v obci 34 stavení. Při sčítání obyvatel v roce 1930 stálo ve vsi a jejím okolí 56 domů, ve kterých žilo 266 obyvatel. Kromě 5 cizinců se všichni hlásili k německé národnosti.Po odsunu německého obyvatelstva byla obec nejprve dosídlena, noví obyvatelé byli ale brzy poté vystěhování kvůli vzniku hraničního pásma. Na území obce zůstala do současnosti stát pouze budova trafostanice, u které je připomínková cedule. U cesty na bývalý Malý Myslív se dochoval kamenný podstavec křížku.</a:t>
            </a:r>
          </a:p>
          <a:p>
            <a:r>
              <a:rPr lang="cs-CZ" sz="1600" smtClean="0"/>
              <a:t>Jediná přeživší stavba, transformátor, z poměrně rozhlehlé vsi (439m n.m.) </a:t>
            </a:r>
            <a:endParaRPr lang="cs-CZ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Ashampoo_Snap_2023.06.01_08h41m59s_002_.pn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1147763"/>
            <a:ext cx="9144000" cy="4560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35640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548680"/>
            <a:ext cx="9144000" cy="515461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0" y="6021288"/>
            <a:ext cx="932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smtClean="0"/>
              <a:t>Náš průvodce nám předčítá o historii obce. Po odsunu německého obyvatelstva byla obec nejprve dosídlena, noví obyvatelé byli ale brzy poté vystěhování kvůli vzniku hraničního pásma. 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detail_img (2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139952" y="1124744"/>
            <a:ext cx="4704523" cy="3528392"/>
          </a:xfrm>
          <a:prstGeom prst="rect">
            <a:avLst/>
          </a:prstGeom>
        </p:spPr>
      </p:pic>
      <p:pic>
        <p:nvPicPr>
          <p:cNvPr id="5" name="Obrázek 4" descr="detail_img.jpg"/>
          <p:cNvPicPr>
            <a:picLocks noChangeAspect="1"/>
          </p:cNvPicPr>
          <p:nvPr/>
        </p:nvPicPr>
        <p:blipFill>
          <a:blip r:embed="rId3" cstate="screen">
            <a:lum contrast="40000"/>
          </a:blip>
          <a:stretch>
            <a:fillRect/>
          </a:stretch>
        </p:blipFill>
        <p:spPr>
          <a:xfrm>
            <a:off x="251520" y="332656"/>
            <a:ext cx="3699411" cy="540060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355976" y="5013176"/>
            <a:ext cx="4645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smtClean="0"/>
              <a:t>Prostor vsi směrem ke hranici byl důkladně zbourán buldozery bez viditelnějších zbytků kromě hromad sutin a zbytku kamenného žlabu</a:t>
            </a:r>
            <a:endParaRPr lang="cs-CZ" sz="1600"/>
          </a:p>
        </p:txBody>
      </p:sp>
      <p:sp>
        <p:nvSpPr>
          <p:cNvPr id="7" name="TextovéPole 6"/>
          <p:cNvSpPr txBox="1"/>
          <p:nvPr/>
        </p:nvSpPr>
        <p:spPr>
          <a:xfrm>
            <a:off x="323528" y="5949280"/>
            <a:ext cx="3312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smtClean="0"/>
              <a:t>Historické foto</a:t>
            </a:r>
            <a:endParaRPr lang="cs-CZ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0942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3275856" y="6309320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Vyšli jsme z lesa, pohled zpět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1130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260648"/>
            <a:ext cx="9089010" cy="511256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323528" y="5661248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smtClean="0"/>
              <a:t>Přišli  jsem na hraniční „psí stezku“. Zde stál za minulého režimu  dvojitý plot. Mezi ním</a:t>
            </a:r>
          </a:p>
          <a:p>
            <a:r>
              <a:rPr lang="cs-CZ" sz="1600" smtClean="0"/>
              <a:t>běhaly speciálně cvičené dogy. Průvodce ná vyprávěl, že jako záklaďák sloužil na Ostrým. Tam dogy potrhaly Východního Němce, který chtěl přejít. Byl to strašný pohled.</a:t>
            </a:r>
            <a:endParaRPr lang="cs-CZ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1241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3275856" y="6211669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Dál jdeme po „psí stezce“.</a:t>
            </a:r>
          </a:p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1232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323528" y="6093296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Pohled k německému Hohen Bogenu. Dvě věže na vrcholu jsou radiokomunikační zařízení </a:t>
            </a:r>
          </a:p>
          <a:p>
            <a:r>
              <a:rPr lang="cs-CZ" smtClean="0"/>
              <a:t>v americké správě z doby studené války.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1657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1905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3707904" y="6237312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To už je Německo.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2052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2987824" y="6237312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Došli jsme k Myslívskému rybníku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2142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0900"/>
            <a:ext cx="9144000" cy="51546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Ashampoo_Snap_2023.06.01_12h00m11s_014_Filmy a TV pořady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195736" y="6237312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Z autobusu vystupujeme na rozcestí U  Štítovek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2229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2411760" y="630932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Zde jsme si dali pauzu na občerstvení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2302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1979712" y="6309320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Pod hrází rybníka stával mlýn se dvěma vodními koly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2245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rcRect/>
          <a:stretch>
            <a:fillRect/>
          </a:stretch>
        </p:blipFill>
        <p:spPr>
          <a:xfrm>
            <a:off x="0" y="476672"/>
            <a:ext cx="9144000" cy="5616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2333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18864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179512" y="5517232"/>
            <a:ext cx="88569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smtClean="0"/>
              <a:t>V této lokalitě probíhala akce "Kámen". Na hrázi Myslívského rybníka byla falešná hranice, kam byli odváděni uprchlíci. Po „překročení“ fiktivní státní hranice byli zastaveni falešnou hlídkou německé pohraniční policie a dovedeni do falešné úřadovny americké CIC. Ta byla umístěna v nejjižnější části obce Myslív v č.p. 42. Zde byli v naaranžovaném prostředí podrobeni výslechu, při kterém vypovídali o své činnosti proti režimu. Po výslechu uprchlíci odcházeli do tábora, přitom však „zabloudili“ na území ČSR, nebo byli na „německém území“ přepadení hlídkou SNB, byli zatčeni a „uneseni“ do ČSR.</a:t>
            </a:r>
            <a:endParaRPr lang="cs-CZ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2341.jpg"/>
          <p:cNvPicPr>
            <a:picLocks noGrp="1" noChangeAspect="1"/>
          </p:cNvPicPr>
          <p:nvPr isPhoto="1"/>
        </p:nvPicPr>
        <p:blipFill>
          <a:blip r:embed="rId2" cstate="screen">
            <a:lum contrast="40000"/>
          </a:blip>
          <a:srcRect/>
          <a:stretch>
            <a:fillRect/>
          </a:stretch>
        </p:blipFill>
        <p:spPr>
          <a:xfrm>
            <a:off x="0" y="332656"/>
            <a:ext cx="9144000" cy="6191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2347.jpg"/>
          <p:cNvPicPr>
            <a:picLocks noGrp="1" noChangeAspect="1"/>
          </p:cNvPicPr>
          <p:nvPr isPhoto="1"/>
        </p:nvPicPr>
        <p:blipFill>
          <a:blip r:embed="rId2" cstate="screen">
            <a:lum contrast="4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2355.jpg"/>
          <p:cNvPicPr>
            <a:picLocks noGrp="1" noChangeAspect="1"/>
          </p:cNvPicPr>
          <p:nvPr isPhoto="1"/>
        </p:nvPicPr>
        <p:blipFill>
          <a:blip r:embed="rId2" cstate="screen">
            <a:lum contrast="40000"/>
          </a:blip>
          <a:srcRect/>
          <a:stretch>
            <a:fillRect/>
          </a:stretch>
        </p:blipFill>
        <p:spPr>
          <a:xfrm>
            <a:off x="0" y="18207"/>
            <a:ext cx="9144000" cy="68397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2358.jpg"/>
          <p:cNvPicPr>
            <a:picLocks noGrp="1" noChangeAspect="1"/>
          </p:cNvPicPr>
          <p:nvPr isPhoto="1"/>
        </p:nvPicPr>
        <p:blipFill>
          <a:blip r:embed="rId2" cstate="screen">
            <a:lum contrast="40000"/>
          </a:blip>
          <a:srcRect/>
          <a:stretch>
            <a:fillRect/>
          </a:stretch>
        </p:blipFill>
        <p:spPr>
          <a:xfrm>
            <a:off x="-9439" y="332656"/>
            <a:ext cx="9153439" cy="6048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2405.jpg"/>
          <p:cNvPicPr>
            <a:picLocks noGrp="1" noChangeAspect="1"/>
          </p:cNvPicPr>
          <p:nvPr isPhoto="1"/>
        </p:nvPicPr>
        <p:blipFill>
          <a:blip r:embed="rId2" cstate="screen">
            <a:lum contrast="40000"/>
          </a:blip>
          <a:srcRect/>
          <a:stretch>
            <a:fillRect/>
          </a:stretch>
        </p:blipFill>
        <p:spPr>
          <a:xfrm>
            <a:off x="-1" y="476672"/>
            <a:ext cx="9155303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2421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23903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3032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3042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3059832" y="6211669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Odcházíme směr Všeruby</a:t>
            </a:r>
          </a:p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3211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2843808" y="6237312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Opět pohled k Hohen Bogenu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3315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3131840" y="6237312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Bývalá celnice česká i německá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3323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3520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3626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3805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3671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1907704" y="6237312"/>
            <a:ext cx="54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smtClean="0"/>
              <a:t>Na silnici Všeruby – Eschlkam. Pohled k bývalé celnici</a:t>
            </a:r>
            <a:endParaRPr lang="cs-CZ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95536" y="6021288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smtClean="0"/>
              <a:t>Vzpomínám na slavnostní otevření hraničního přechodu 1. července 1990 pro pěší, kdy jsem šel s mnoha dalšími pěšky do Eschlkamu a zpět. Na podzim byl pak přechod otevřen pro osobní auta.</a:t>
            </a:r>
            <a:endParaRPr lang="cs-CZ" sz="160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573871"/>
            <a:ext cx="9144000" cy="532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3812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3563888" y="6309320"/>
            <a:ext cx="36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smtClean="0"/>
              <a:t>Pohled ke Všerubům</a:t>
            </a:r>
            <a:endParaRPr lang="cs-CZ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23928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3831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3671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ovéPole 3"/>
          <p:cNvSpPr txBox="1"/>
          <p:nvPr/>
        </p:nvSpPr>
        <p:spPr>
          <a:xfrm>
            <a:off x="1259632" y="638132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mtClean="0"/>
              <a:t>I zde je panel  Akce kámen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3843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rcRect/>
          <a:stretch>
            <a:fillRect/>
          </a:stretch>
        </p:blipFill>
        <p:spPr>
          <a:xfrm>
            <a:off x="0" y="404664"/>
            <a:ext cx="9144000" cy="56018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3852.jpg"/>
          <p:cNvPicPr>
            <a:picLocks noGrp="1" noChangeAspect="1"/>
          </p:cNvPicPr>
          <p:nvPr isPhoto="1"/>
        </p:nvPicPr>
        <p:blipFill>
          <a:blip r:embed="rId2" cstate="screen">
            <a:lum contrast="40000"/>
          </a:blip>
          <a:srcRect/>
          <a:stretch>
            <a:fillRect/>
          </a:stretch>
        </p:blipFill>
        <p:spPr>
          <a:xfrm>
            <a:off x="-170138" y="0"/>
            <a:ext cx="931413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3855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rcRect/>
          <a:stretch>
            <a:fillRect/>
          </a:stretch>
        </p:blipFill>
        <p:spPr>
          <a:xfrm>
            <a:off x="0" y="404663"/>
            <a:ext cx="9144000" cy="60697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3913.jpg"/>
          <p:cNvPicPr>
            <a:picLocks noGrp="1" noChangeAspect="1"/>
          </p:cNvPicPr>
          <p:nvPr isPhoto="1"/>
        </p:nvPicPr>
        <p:blipFill>
          <a:blip r:embed="rId2" cstate="screen">
            <a:lum contrast="40000"/>
          </a:blip>
          <a:srcRect/>
          <a:stretch>
            <a:fillRect/>
          </a:stretch>
        </p:blipFill>
        <p:spPr>
          <a:xfrm>
            <a:off x="0" y="980728"/>
            <a:ext cx="9144000" cy="4896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3932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3943.jpg"/>
          <p:cNvPicPr>
            <a:picLocks noGrp="1" noChangeAspect="1"/>
          </p:cNvPicPr>
          <p:nvPr isPhoto="1"/>
        </p:nvPicPr>
        <p:blipFill>
          <a:blip r:embed="rId2" cstate="screen">
            <a:lum contrast="40000"/>
          </a:blip>
          <a:srcRect/>
          <a:stretch>
            <a:fillRect/>
          </a:stretch>
        </p:blipFill>
        <p:spPr>
          <a:xfrm>
            <a:off x="0" y="0"/>
            <a:ext cx="9144000" cy="6116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2051720" y="6309320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Přes Všeruby vedla i Zlatá stezka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4203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3491880" y="6309320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Jdeme do Všerub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4328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2339752" y="630932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Všeruby, vlevo bývalá kasárna, dnes byty 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4729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23940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1475656" y="6309320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Vycházíme po modré turistické značce  směr Všeruby - Myslív  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4738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4800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4849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1115616" y="6309320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Kostel sv. Archanděla Michaela a pamětní deska na pobyt Boženy Němcové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4935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764704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ovéPole 3"/>
          <p:cNvSpPr txBox="1"/>
          <p:nvPr/>
        </p:nvSpPr>
        <p:spPr>
          <a:xfrm>
            <a:off x="1979712" y="6165304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Socha medvěda před úřadem městyse Všeruby 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45122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2987824" y="6237312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Pohled ke Všerubskému rybníku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1250714.jpe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859536"/>
            <a:ext cx="9144000" cy="5138928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619672" y="6237312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Na autousové zastávce čekáme na příjezd autobusu do Kdyně</a:t>
            </a:r>
            <a:endParaRPr lang="cs-CZ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email.seznam.cz/download/j/usluVzyocrykH4HNAbkM_LlN9ZUSvZO_xdiKUe7mdEY5nvjT7MbAL5RLXs2g12pZnWN25Ys/01tras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" name="Obrázek 2" descr="P1250717.jpe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692696"/>
            <a:ext cx="9144000" cy="5138928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2267744" y="6165304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Ve Kdyni jsme výlet zakončili ve zmrzlinkárně.</a:t>
            </a:r>
            <a:endParaRPr lang="cs-CZ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1250719.jpe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859536"/>
            <a:ext cx="9144000" cy="5138928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1250728.jpe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859536"/>
            <a:ext cx="9144000" cy="5138928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1250722.jpe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859536"/>
            <a:ext cx="9144000" cy="51389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24304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1250724.jpe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859536"/>
            <a:ext cx="9144000" cy="5138928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15616" y="908720"/>
            <a:ext cx="727280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smtClean="0"/>
              <a:t>ZÁVĚREM:</a:t>
            </a:r>
          </a:p>
          <a:p>
            <a:endParaRPr lang="cs-CZ" sz="2000" b="1" smtClean="0"/>
          </a:p>
          <a:p>
            <a:endParaRPr lang="cs-CZ" sz="2000" b="1" smtClean="0"/>
          </a:p>
          <a:p>
            <a:pPr>
              <a:buFont typeface="Wingdings" pitchFamily="2" charset="2"/>
              <a:buChar char="§"/>
            </a:pPr>
            <a:r>
              <a:rPr lang="cs-CZ" sz="2000" b="1" smtClean="0"/>
              <a:t>  </a:t>
            </a:r>
            <a:r>
              <a:rPr lang="cs-CZ" sz="2000" smtClean="0"/>
              <a:t> Krásné, teplé počasí, nenáročná trasa, vše se vydařilo. </a:t>
            </a:r>
          </a:p>
          <a:p>
            <a:pPr>
              <a:buFont typeface="Wingdings" pitchFamily="2" charset="2"/>
              <a:buChar char="§"/>
            </a:pPr>
            <a:endParaRPr lang="cs-CZ" sz="2000" smtClean="0"/>
          </a:p>
          <a:p>
            <a:pPr>
              <a:buFont typeface="Wingdings" pitchFamily="2" charset="2"/>
              <a:buChar char="§"/>
            </a:pPr>
            <a:r>
              <a:rPr lang="cs-CZ" sz="2000" smtClean="0"/>
              <a:t>   Počet účastníků 18 + 3 psi.</a:t>
            </a:r>
          </a:p>
          <a:p>
            <a:pPr>
              <a:buFont typeface="Wingdings" pitchFamily="2" charset="2"/>
              <a:buChar char="§"/>
            </a:pPr>
            <a:endParaRPr lang="cs-CZ" sz="2000" smtClean="0"/>
          </a:p>
          <a:p>
            <a:pPr>
              <a:buFont typeface="Wingdings" pitchFamily="2" charset="2"/>
              <a:buChar char="§"/>
            </a:pPr>
            <a:r>
              <a:rPr lang="cs-CZ" sz="2000" smtClean="0"/>
              <a:t>   Za týden pojedeme autobusovým výletem do Německa na</a:t>
            </a:r>
          </a:p>
          <a:p>
            <a:r>
              <a:rPr lang="cs-CZ" sz="2000" smtClean="0"/>
              <a:t>      vodopád Reisloch a na Javor.</a:t>
            </a:r>
          </a:p>
          <a:p>
            <a:endParaRPr lang="cs-CZ" sz="2000" smtClean="0"/>
          </a:p>
          <a:p>
            <a:endParaRPr lang="cs-CZ" sz="2000" smtClean="0"/>
          </a:p>
          <a:p>
            <a:endParaRPr lang="cs-CZ" sz="2000" smtClean="0"/>
          </a:p>
          <a:p>
            <a:r>
              <a:rPr lang="cs-CZ" sz="2000" smtClean="0"/>
              <a:t>Ahoj příště.</a:t>
            </a:r>
          </a:p>
          <a:p>
            <a:endParaRPr lang="cs-CZ" sz="2000" smtClean="0"/>
          </a:p>
          <a:p>
            <a:endParaRPr lang="cs-CZ" sz="2000" smtClean="0"/>
          </a:p>
          <a:p>
            <a:endParaRPr lang="cs-CZ" sz="2000" smtClean="0"/>
          </a:p>
          <a:p>
            <a:endParaRPr lang="cs-CZ" sz="2000" smtClean="0"/>
          </a:p>
          <a:p>
            <a:endParaRPr lang="cs-CZ" sz="2000" smtClean="0"/>
          </a:p>
          <a:p>
            <a:endParaRPr lang="cs-CZ" sz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G_20230531_124908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2627784" y="6237312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mtClean="0"/>
              <a:t>Je krásné počasí, teplo, téměř bez mráčku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CEB949EDCB29F448EA377A824B8DC97" ma:contentTypeVersion="12" ma:contentTypeDescription="Vytvoří nový dokument" ma:contentTypeScope="" ma:versionID="5b8ede25ae51f1e4e596821b808c07ff">
  <xsd:schema xmlns:xsd="http://www.w3.org/2001/XMLSchema" xmlns:xs="http://www.w3.org/2001/XMLSchema" xmlns:p="http://schemas.microsoft.com/office/2006/metadata/properties" xmlns:ns2="4c166367-d4ab-487e-aacd-b031f91f68c5" xmlns:ns3="f8bc1b57-e003-45b8-995c-e06650ae1662" targetNamespace="http://schemas.microsoft.com/office/2006/metadata/properties" ma:root="true" ma:fieldsID="982830ec2f8e26e0c5c62f1f8fb05442" ns2:_="" ns3:_="">
    <xsd:import namespace="4c166367-d4ab-487e-aacd-b031f91f68c5"/>
    <xsd:import namespace="f8bc1b57-e003-45b8-995c-e06650ae16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166367-d4ab-487e-aacd-b031f91f68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Značky obrázků" ma:readOnly="false" ma:fieldId="{5cf76f15-5ced-4ddc-b409-7134ff3c332f}" ma:taxonomyMulti="true" ma:sspId="3ecfd4f9-25f2-4e5d-8ce2-a9d4a0dd7b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bc1b57-e003-45b8-995c-e06650ae1662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e6e5bd1a-8d4b-4761-b459-406b78824bb5}" ma:internalName="TaxCatchAll" ma:showField="CatchAllData" ma:web="f8bc1b57-e003-45b8-995c-e06650ae16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8C01D9D-FBA8-4896-B702-CF540A80CE12}"/>
</file>

<file path=customXml/itemProps2.xml><?xml version="1.0" encoding="utf-8"?>
<ds:datastoreItem xmlns:ds="http://schemas.openxmlformats.org/officeDocument/2006/customXml" ds:itemID="{B36761FD-60BB-4463-AECC-53A82F5C4DA8}"/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654</Words>
  <Application>Microsoft Office PowerPoint</Application>
  <PresentationFormat>Předvádění na obrazovce (4:3)</PresentationFormat>
  <Paragraphs>80</Paragraphs>
  <Slides>81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81</vt:i4>
      </vt:variant>
    </vt:vector>
  </HeadingPairs>
  <TitlesOfParts>
    <vt:vector size="82" baseType="lpstr">
      <vt:lpstr>Motiv sady Office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  <vt:lpstr>Snímek 21</vt:lpstr>
      <vt:lpstr>Snímek 22</vt:lpstr>
      <vt:lpstr>Snímek 23</vt:lpstr>
      <vt:lpstr>Snímek 24</vt:lpstr>
      <vt:lpstr>Snímek 25</vt:lpstr>
      <vt:lpstr>Snímek 26</vt:lpstr>
      <vt:lpstr>Snímek 27</vt:lpstr>
      <vt:lpstr>Snímek 28</vt:lpstr>
      <vt:lpstr>Snímek 29</vt:lpstr>
      <vt:lpstr>Snímek 30</vt:lpstr>
      <vt:lpstr>Snímek 31</vt:lpstr>
      <vt:lpstr>Snímek 32</vt:lpstr>
      <vt:lpstr>Snímek 33</vt:lpstr>
      <vt:lpstr>Snímek 34</vt:lpstr>
      <vt:lpstr>Snímek 35</vt:lpstr>
      <vt:lpstr>Snímek 36</vt:lpstr>
      <vt:lpstr>Snímek 37</vt:lpstr>
      <vt:lpstr>Snímek 38</vt:lpstr>
      <vt:lpstr>Snímek 39</vt:lpstr>
      <vt:lpstr>Snímek 40</vt:lpstr>
      <vt:lpstr>Snímek 41</vt:lpstr>
      <vt:lpstr>Snímek 42</vt:lpstr>
      <vt:lpstr>Snímek 43</vt:lpstr>
      <vt:lpstr>Snímek 44</vt:lpstr>
      <vt:lpstr>Snímek 45</vt:lpstr>
      <vt:lpstr>Snímek 46</vt:lpstr>
      <vt:lpstr>Snímek 47</vt:lpstr>
      <vt:lpstr>Snímek 48</vt:lpstr>
      <vt:lpstr>Snímek 49</vt:lpstr>
      <vt:lpstr>Snímek 50</vt:lpstr>
      <vt:lpstr>Snímek 51</vt:lpstr>
      <vt:lpstr>Snímek 52</vt:lpstr>
      <vt:lpstr>Snímek 53</vt:lpstr>
      <vt:lpstr>Snímek 54</vt:lpstr>
      <vt:lpstr>Snímek 55</vt:lpstr>
      <vt:lpstr>Snímek 56</vt:lpstr>
      <vt:lpstr>Snímek 57</vt:lpstr>
      <vt:lpstr>Snímek 58</vt:lpstr>
      <vt:lpstr>Snímek 59</vt:lpstr>
      <vt:lpstr>Snímek 60</vt:lpstr>
      <vt:lpstr>Snímek 61</vt:lpstr>
      <vt:lpstr>Snímek 62</vt:lpstr>
      <vt:lpstr>Snímek 63</vt:lpstr>
      <vt:lpstr>Snímek 64</vt:lpstr>
      <vt:lpstr>Snímek 65</vt:lpstr>
      <vt:lpstr>Snímek 66</vt:lpstr>
      <vt:lpstr>Snímek 67</vt:lpstr>
      <vt:lpstr>Snímek 68</vt:lpstr>
      <vt:lpstr>Snímek 69</vt:lpstr>
      <vt:lpstr>Snímek 70</vt:lpstr>
      <vt:lpstr>Snímek 71</vt:lpstr>
      <vt:lpstr>Snímek 72</vt:lpstr>
      <vt:lpstr>Snímek 73</vt:lpstr>
      <vt:lpstr>Snímek 74</vt:lpstr>
      <vt:lpstr>Snímek 75</vt:lpstr>
      <vt:lpstr>Snímek 76</vt:lpstr>
      <vt:lpstr>Snímek 77</vt:lpstr>
      <vt:lpstr>Snímek 78</vt:lpstr>
      <vt:lpstr>Snímek 79</vt:lpstr>
      <vt:lpstr>Snímek 80</vt:lpstr>
      <vt:lpstr>Snímek 81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</dc:creator>
  <cp:lastModifiedBy>karel</cp:lastModifiedBy>
  <cp:revision>12</cp:revision>
  <dcterms:created xsi:type="dcterms:W3CDTF">2023-06-01T07:21:39Z</dcterms:created>
  <dcterms:modified xsi:type="dcterms:W3CDTF">2023-06-02T10:01:40Z</dcterms:modified>
</cp:coreProperties>
</file>